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2" r:id="rId2"/>
    <p:sldId id="448" r:id="rId3"/>
    <p:sldId id="415" r:id="rId4"/>
    <p:sldId id="408" r:id="rId5"/>
    <p:sldId id="409" r:id="rId6"/>
    <p:sldId id="410" r:id="rId7"/>
    <p:sldId id="411" r:id="rId8"/>
    <p:sldId id="413" r:id="rId9"/>
    <p:sldId id="414" r:id="rId10"/>
    <p:sldId id="374" r:id="rId11"/>
    <p:sldId id="375" r:id="rId12"/>
    <p:sldId id="376" r:id="rId13"/>
    <p:sldId id="377" r:id="rId14"/>
    <p:sldId id="378" r:id="rId15"/>
    <p:sldId id="3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418" r:id="rId27"/>
    <p:sldId id="426" r:id="rId28"/>
    <p:sldId id="425" r:id="rId29"/>
    <p:sldId id="427" r:id="rId30"/>
    <p:sldId id="428" r:id="rId31"/>
    <p:sldId id="429" r:id="rId32"/>
    <p:sldId id="430" r:id="rId33"/>
    <p:sldId id="432" r:id="rId34"/>
    <p:sldId id="433" r:id="rId35"/>
    <p:sldId id="439" r:id="rId36"/>
    <p:sldId id="435" r:id="rId37"/>
    <p:sldId id="437" r:id="rId38"/>
    <p:sldId id="438" r:id="rId39"/>
    <p:sldId id="440" r:id="rId40"/>
    <p:sldId id="441" r:id="rId41"/>
    <p:sldId id="442" r:id="rId42"/>
    <p:sldId id="424" r:id="rId43"/>
    <p:sldId id="443" r:id="rId44"/>
    <p:sldId id="444" r:id="rId45"/>
    <p:sldId id="431" r:id="rId46"/>
    <p:sldId id="434" r:id="rId47"/>
    <p:sldId id="445" r:id="rId48"/>
    <p:sldId id="446" r:id="rId49"/>
    <p:sldId id="447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1DD8-5D49-4D15-B3F6-3D96B3572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3FE36B-0521-439A-A9DA-9A18A6ABA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25917B-57BB-4267-8DAD-904D014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DD6B81-E2DF-48FA-A0AA-66BC5915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BBA6E-4DCA-4722-AC56-C54356E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7B1CA-C7EB-46AA-A8D6-41D9E9F8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64043C-1CC7-494E-B44A-671A8E67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6B986-A146-440A-8F27-009DE97A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4309A-2A1A-4BD3-A102-19C645C9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5D74A2-FEDF-4C95-9F71-35B5C30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64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083FE-8E7D-4A8C-A4B6-9F70209E0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BE37B8-C58D-4091-9F33-69EF8142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B94E0-BBD8-4CE5-AB6D-9EEC8A4A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6E188-CE73-4FB8-A0F3-4A4F937D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128B7E-B7EF-40D8-A3A6-9544E8BE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80845-425D-44FE-A431-80FCD6EA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D04F5-9945-42A8-83B6-DA771E50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3737C6-45B4-430F-843A-23E38F63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BFE12B-648D-4940-9274-8122698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E4DEFB-91B0-46AB-979D-FF732CD0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3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D622E-8630-447C-B305-49548F1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476CE-1275-4723-B7E3-E67BA424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B3646-660A-428F-9DF5-C87E7915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D93E82-9B68-42E1-9CA4-7D808D6F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8F4C0-DB48-465F-AA60-F517420A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88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D340D-21D1-46FE-A1DA-E80377BA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7F911-B2EA-4163-AA41-54A2A7BE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398051-DC21-4D2E-95E7-B221934AB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77B875-52A8-49A5-8FC5-7AC630F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7BBE73-AE68-4B4F-9711-6EB4AE0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0E6A44-96AB-4105-9097-2165493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6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29C39-13D2-46C6-BA14-FA8E1909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836F2D-FFC8-4CD6-A617-86F5E5BA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098C20-79D7-46B7-9484-260BDB7A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FB1081-2848-408C-8C6D-A42BEB15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18FAAD-2BB7-4478-AFFA-A25BC1A9F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54FF81-16D0-426A-8CD1-CBDB72E2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5ABA2C-CDE3-4B3E-BDB6-D3059CB3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2DB73D-F204-48CF-B856-682D3B5A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7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C47EE-BED5-4B47-BD31-6070028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96E8A7-5C50-4B01-A836-7F663CF6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746686-0EE3-49D3-A9A4-6D561942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DE966D-AB62-43C7-BE05-BE2F9E8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38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462EF4-F913-4935-B7FE-4719B981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07E4C5-2817-43A6-A91B-663370B5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CD44D9-8EA0-4872-B70B-2575C21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76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AE223-EA18-4C0F-A3AE-02F8EEA7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920372-464A-4ADB-B575-B2577AF7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7B23E-1A4D-4605-B4F1-AAAC32F86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7188C3-8FB0-4E78-8908-CB26825C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C1A5AC-544A-473D-BE93-CDB46932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76297-1C4E-49EC-A24A-F7C96E1C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80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D0A5D-AD67-44BD-A2CB-5313E4BE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EDF277-942D-4B8C-824D-051C1667D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3A8047-0F68-4A65-8B25-F568475D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DF5AEB-3053-439C-8437-050452B6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02330-8CF3-4337-B819-F4616FB8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0858C6-0B54-46AB-9908-BE4C6CB6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7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7DDA3C-F239-4BE7-83A5-EA2DC2F3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07F8EE-120A-46A6-9D80-237CBF823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536F-50E7-4F48-9FF1-26E52957C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26E84-7383-48D1-A05A-811015619FBB}" type="datetimeFigureOut">
              <a:rPr lang="zh-TW" altLang="en-US" smtClean="0"/>
              <a:t>2019/9/12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4E598-6A74-4CA8-B5B4-1E6B82C1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41422-8456-4CBF-B7C6-0F34E36F0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E7C40-2581-4824-B1B5-4913A6F43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04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267EED-6CE1-4F5D-929D-986F1BD3D3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2241" y="2503695"/>
            <a:ext cx="4886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5301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en-US" altLang="zh-CN" sz="4000" b="1" spc="-3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	</a:t>
            </a:r>
            <a:r>
              <a:rPr lang="en-US" altLang="zh-CN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9"/>
          <p:cNvSpPr txBox="1"/>
          <p:nvPr/>
        </p:nvSpPr>
        <p:spPr>
          <a:xfrm>
            <a:off x="2471623" y="1072453"/>
            <a:ext cx="4378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  <a:r>
              <a:rPr lang="zh-CN" altLang="en-US" sz="4000" b="1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4000" b="1" spc="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1"/>
          <p:cNvSpPr txBox="1"/>
          <p:nvPr/>
        </p:nvSpPr>
        <p:spPr>
          <a:xfrm>
            <a:off x="2471622" y="1077364"/>
            <a:ext cx="28568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3"/>
          <p:cNvSpPr txBox="1"/>
          <p:nvPr/>
        </p:nvSpPr>
        <p:spPr>
          <a:xfrm>
            <a:off x="2471624" y="1072453"/>
            <a:ext cx="4328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:IC</a:t>
            </a:r>
            <a:r>
              <a:rPr lang="en-US" altLang="zh-CN" sz="3600" b="1" spc="-1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  </a:t>
            </a:r>
            <a:r>
              <a:rPr lang="en-US" altLang="zh-CN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  <p:sp>
        <p:nvSpPr>
          <p:cNvPr id="314" name="TextBox 314"/>
          <p:cNvSpPr txBox="1"/>
          <p:nvPr/>
        </p:nvSpPr>
        <p:spPr>
          <a:xfrm>
            <a:off x="2471624" y="2264279"/>
            <a:ext cx="2457823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pc="-6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6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-1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1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2400" spc="-9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en-US" altLang="zh-CN" sz="2400" spc="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*8</a:t>
            </a:r>
          </a:p>
          <a:p>
            <a:pPr>
              <a:lnSpc>
                <a:spcPts val="850"/>
              </a:lnSpc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spc="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24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4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74HC595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852191" y="1314761"/>
            <a:ext cx="324380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94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23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161616"/>
                </a:solidFill>
                <a:ea typeface="Times New Roman"/>
              </a:rPr>
              <a:t>data=9;</a:t>
            </a:r>
          </a:p>
          <a:p>
            <a:pPr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5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push=10;</a:t>
            </a:r>
            <a:endParaRPr lang="en-US" sz="2000" dirty="0"/>
          </a:p>
          <a:p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25" dirty="0">
                <a:solidFill>
                  <a:srgbClr val="161616"/>
                </a:solidFill>
                <a:ea typeface="Times New Roman"/>
              </a:rPr>
              <a:t>upload=11;</a:t>
            </a:r>
          </a:p>
          <a:p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zh-TW" altLang="en-US" sz="2000" spc="-245" dirty="0">
                <a:solidFill>
                  <a:srgbClr val="161616"/>
                </a:solidFill>
                <a:ea typeface="Times New Roman"/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value[8];</a:t>
            </a:r>
            <a:endParaRPr lang="en-US" sz="2000" dirty="0"/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setup()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sz="2000" dirty="0"/>
            </a:br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marL="153924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(data,</a:t>
            </a:r>
            <a:r>
              <a:rPr lang="en-US" altLang="zh-CN" sz="2000" spc="-22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0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(push,</a:t>
            </a:r>
            <a:r>
              <a:rPr lang="en-US" altLang="zh-CN" sz="2000" spc="-22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75" dirty="0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spc="-65" dirty="0">
                <a:solidFill>
                  <a:srgbClr val="161616"/>
                </a:solidFill>
                <a:ea typeface="Times New Roman"/>
              </a:rPr>
              <a:t>(upload,</a:t>
            </a:r>
            <a:r>
              <a:rPr lang="en-US" altLang="zh-CN" sz="2000" spc="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85" dirty="0">
                <a:solidFill>
                  <a:srgbClr val="161616"/>
                </a:solidFill>
                <a:ea typeface="Times New Roman"/>
              </a:rPr>
              <a:t>OUTPUT);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6245352" y="1314761"/>
            <a:ext cx="3389642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void</a:t>
            </a:r>
            <a:r>
              <a:rPr lang="en-US" altLang="zh-CN" sz="2000" spc="6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pled()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153923" hangingPunct="0"/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2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20" dirty="0">
                <a:solidFill>
                  <a:srgbClr val="161616"/>
                </a:solidFill>
                <a:ea typeface="Times New Roman"/>
              </a:rPr>
              <a:t>upload,LOW</a:t>
            </a:r>
            <a:r>
              <a:rPr lang="en-US" altLang="zh-CN" sz="2000" spc="-15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</a:p>
          <a:p>
            <a:pPr marL="153923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for(</a:t>
            </a:r>
            <a:r>
              <a:rPr lang="en-US" altLang="zh-CN" sz="2000" spc="1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8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Times New Roman"/>
              </a:rPr>
              <a:t>=0;i&lt;8;i++)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{</a:t>
            </a:r>
            <a:endParaRPr lang="en-US" sz="2000" dirty="0"/>
          </a:p>
          <a:p>
            <a:pPr marL="309371" hangingPunct="0"/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push,LOW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2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data,value</a:t>
            </a:r>
            <a:r>
              <a:rPr lang="en-US" altLang="zh-CN" sz="2000" spc="15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sz="2000" spc="-5" dirty="0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spc="-10" dirty="0">
                <a:solidFill>
                  <a:srgbClr val="161616"/>
                </a:solidFill>
                <a:ea typeface="Times New Roman"/>
              </a:rPr>
              <a:t>]);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44" dirty="0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60" dirty="0" err="1">
                <a:solidFill>
                  <a:srgbClr val="161616"/>
                </a:solidFill>
                <a:ea typeface="Times New Roman"/>
              </a:rPr>
              <a:t>push,HIGH</a:t>
            </a:r>
            <a:r>
              <a:rPr lang="en-US" altLang="zh-CN" sz="2000" spc="-35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pPr indent="153923"/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  <a:endParaRPr lang="en-US" sz="2000" dirty="0"/>
          </a:p>
          <a:p>
            <a:pPr indent="153923"/>
            <a:r>
              <a:rPr lang="en-US" altLang="zh-CN" sz="2000" spc="-25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spc="-30" dirty="0" err="1">
                <a:solidFill>
                  <a:srgbClr val="161616"/>
                </a:solidFill>
                <a:ea typeface="Times New Roman"/>
              </a:rPr>
              <a:t>upload,HIGH</a:t>
            </a:r>
            <a:r>
              <a:rPr lang="en-US" altLang="zh-CN" sz="2000" spc="-30" dirty="0">
                <a:solidFill>
                  <a:srgbClr val="161616"/>
                </a:solidFill>
                <a:ea typeface="Times New Roman"/>
              </a:rPr>
              <a:t>);</a:t>
            </a:r>
            <a:endParaRPr lang="en-US" sz="2000" dirty="0"/>
          </a:p>
          <a:p>
            <a:r>
              <a:rPr lang="en-US" altLang="zh-CN" sz="2000" spc="-334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void</a:t>
            </a:r>
            <a:r>
              <a:rPr lang="en-US" altLang="zh-CN" sz="2000" spc="-254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</a:rPr>
              <a:t>loop()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br>
              <a:rPr lang="zh-TW" altLang="en-US" sz="2000" dirty="0">
                <a:ea typeface="微軟正黑體" panose="020B0604030504040204" pitchFamily="34" charset="-120"/>
              </a:rPr>
            </a:br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for(int</a:t>
            </a:r>
            <a:r>
              <a:rPr lang="en-US" altLang="zh-CN" sz="2000" spc="75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5" dirty="0">
                <a:solidFill>
                  <a:srgbClr val="161616"/>
                </a:solidFill>
                <a:ea typeface="微軟正黑體" panose="020B0604030504040204" pitchFamily="34" charset="-120"/>
              </a:rPr>
              <a:t>=0;i&lt;8;i++)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{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marL="335279" hangingPunct="0"/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value[</a:t>
            </a:r>
            <a:r>
              <a:rPr lang="en-US" altLang="zh-CN" sz="2000" spc="-15" dirty="0" err="1">
                <a:solidFill>
                  <a:srgbClr val="161616"/>
                </a:solidFill>
                <a:ea typeface="微軟正黑體" panose="020B0604030504040204" pitchFamily="34" charset="-120"/>
              </a:rPr>
              <a:t>i</a:t>
            </a:r>
            <a:r>
              <a:rPr lang="en-US" altLang="zh-CN" sz="2000" spc="-20" dirty="0">
                <a:solidFill>
                  <a:srgbClr val="161616"/>
                </a:solidFill>
                <a:ea typeface="微軟正黑體" panose="020B0604030504040204" pitchFamily="34" charset="-120"/>
              </a:rPr>
              <a:t>]=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1;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-15" dirty="0">
                <a:solidFill>
                  <a:srgbClr val="161616"/>
                </a:solidFill>
                <a:ea typeface="微軟正黑體" panose="020B0604030504040204" pitchFamily="34" charset="-120"/>
              </a:rPr>
              <a:t>pled</a:t>
            </a:r>
            <a:r>
              <a:rPr lang="en-US" altLang="zh-CN" sz="2000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();</a:t>
            </a:r>
            <a:r>
              <a:rPr lang="en-US" altLang="zh-CN" sz="2000" dirty="0">
                <a:solidFill>
                  <a:srgbClr val="161616"/>
                </a:solidFill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delay</a:t>
            </a:r>
            <a:r>
              <a:rPr lang="en-US" altLang="zh-CN" sz="2000" spc="25" dirty="0">
                <a:solidFill>
                  <a:srgbClr val="161616"/>
                </a:solidFill>
                <a:ea typeface="微軟正黑體" panose="020B0604030504040204" pitchFamily="34" charset="-120"/>
              </a:rPr>
              <a:t>(300);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pPr indent="166116"/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  <a:endParaRPr lang="en-US" altLang="zh-TW" sz="2000" dirty="0">
              <a:ea typeface="微軟正黑體" panose="020B0604030504040204" pitchFamily="34" charset="-120"/>
            </a:endParaRPr>
          </a:p>
          <a:p>
            <a:r>
              <a:rPr lang="en-US" altLang="zh-CN" sz="2000" spc="-364" dirty="0">
                <a:solidFill>
                  <a:srgbClr val="161616"/>
                </a:solidFill>
                <a:ea typeface="微軟正黑體" panose="020B0604030504040204" pitchFamily="34" charset="-120"/>
              </a:rPr>
              <a:t>}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2471623" y="1072453"/>
            <a:ext cx="265562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12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CN" altLang="en-US" sz="3600" b="1" spc="-2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顆</a:t>
            </a:r>
            <a:r>
              <a:rPr lang="en-US" altLang="zh-CN" sz="3600" b="1" spc="-16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78"/>
          <p:cNvSpPr txBox="1"/>
          <p:nvPr/>
        </p:nvSpPr>
        <p:spPr>
          <a:xfrm>
            <a:off x="2471623" y="1077364"/>
            <a:ext cx="19558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0"/>
          <p:cNvSpPr txBox="1"/>
          <p:nvPr/>
        </p:nvSpPr>
        <p:spPr>
          <a:xfrm>
            <a:off x="2471623" y="1077364"/>
            <a:ext cx="24130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4"/>
          <p:cNvSpPr txBox="1"/>
          <p:nvPr/>
        </p:nvSpPr>
        <p:spPr>
          <a:xfrm>
            <a:off x="1629295" y="2770281"/>
            <a:ext cx="9038705" cy="68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 hangingPunct="0">
              <a:lnSpc>
                <a:spcPct val="119166"/>
              </a:lnSpc>
            </a:pPr>
            <a:r>
              <a:rPr lang="en-US" altLang="zh-TW" sz="4000" b="1" dirty="0"/>
              <a:t>https://ppt.cc/f0Aj3x</a:t>
            </a:r>
            <a:endParaRPr lang="zh-CN" altLang="en-US" sz="4000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B83974D8-FD43-4A20-9666-8DA4F749262C}"/>
              </a:ext>
            </a:extLst>
          </p:cNvPr>
          <p:cNvSpPr txBox="1"/>
          <p:nvPr/>
        </p:nvSpPr>
        <p:spPr>
          <a:xfrm>
            <a:off x="2471623" y="1077364"/>
            <a:ext cx="5018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講義網址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592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4"/>
          <p:cNvSpPr txBox="1"/>
          <p:nvPr/>
        </p:nvSpPr>
        <p:spPr>
          <a:xfrm>
            <a:off x="2471623" y="1072454"/>
            <a:ext cx="618192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r>
              <a:rPr lang="en-US" altLang="zh-CN" sz="3600" b="1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8*8</a:t>
            </a:r>
            <a:r>
              <a:rPr lang="zh-CN" altLang="en-US" sz="3600" b="1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各腳位</a:t>
            </a:r>
            <a:r>
              <a:rPr lang="zh-CN" altLang="en-US" sz="3600" b="1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0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利用杜邦線檢測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腳位是否與原規劃相同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並把各腳位的對應</a:t>
            </a:r>
            <a:r>
              <a:rPr lang="en-US" altLang="zh-CN" sz="2400" spc="-3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CN" altLang="en-US" sz="2400" spc="-4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列出來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87"/>
          <p:cNvSpPr txBox="1"/>
          <p:nvPr/>
        </p:nvSpPr>
        <p:spPr>
          <a:xfrm>
            <a:off x="2471623" y="1072454"/>
            <a:ext cx="2492298" cy="2039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204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LED</a:t>
            </a:r>
            <a:r>
              <a:rPr lang="zh-CN" altLang="en-US" sz="3600" b="1" spc="-320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全亮</a:t>
            </a:r>
            <a:r>
              <a:rPr lang="zh-CN" altLang="en-US" sz="3600" b="1" spc="-315" dirty="0">
                <a:solidFill>
                  <a:srgbClr val="161616"/>
                </a:solidFill>
                <a:latin typeface="+mj-lt"/>
                <a:ea typeface="微軟正黑體" panose="020B0604030504040204" pitchFamily="34" charset="-120"/>
              </a:rPr>
              <a:t>測試</a:t>
            </a: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00"/>
              </a:lnSpc>
            </a:pPr>
            <a:endParaRPr lang="en-US" dirty="0">
              <a:latin typeface="+mj-lt"/>
            </a:endParaRPr>
          </a:p>
          <a:p>
            <a:pPr>
              <a:lnSpc>
                <a:spcPts val="1060"/>
              </a:lnSpc>
            </a:pPr>
            <a:endParaRPr lang="en-US" dirty="0">
              <a:latin typeface="+mj-lt"/>
            </a:endParaRPr>
          </a:p>
          <a:p>
            <a:r>
              <a:rPr lang="en-US" altLang="zh-CN" sz="3000" spc="-55" dirty="0">
                <a:solidFill>
                  <a:srgbClr val="161616"/>
                </a:solidFill>
                <a:latin typeface="+mj-lt"/>
                <a:ea typeface="Times New Roman"/>
              </a:rPr>
              <a:t>   </a:t>
            </a:r>
            <a:r>
              <a:rPr lang="en-US" altLang="zh-CN" sz="2400" spc="-100" dirty="0">
                <a:solidFill>
                  <a:srgbClr val="161616"/>
                </a:solidFill>
                <a:latin typeface="+mj-lt"/>
                <a:ea typeface="Times New Roman"/>
              </a:rPr>
              <a:t>ROW</a:t>
            </a:r>
            <a:r>
              <a:rPr lang="en-US" altLang="zh-CN" sz="2400" spc="-3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119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ea typeface="Times New Roman"/>
              </a:rPr>
              <a:t>HIGH</a:t>
            </a:r>
            <a:endParaRPr lang="en-US" dirty="0">
              <a:latin typeface="+mj-lt"/>
            </a:endParaRPr>
          </a:p>
          <a:p>
            <a:pPr indent="228600"/>
            <a:r>
              <a:rPr lang="en-US" altLang="zh-CN" sz="2400" spc="-189" dirty="0">
                <a:solidFill>
                  <a:srgbClr val="161616"/>
                </a:solidFill>
                <a:latin typeface="+mj-lt"/>
                <a:ea typeface="Times New Roman"/>
              </a:rPr>
              <a:t>CELL</a:t>
            </a:r>
            <a:r>
              <a:rPr lang="en-US" altLang="zh-CN" sz="2400" spc="-80" dirty="0">
                <a:solidFill>
                  <a:srgbClr val="161616"/>
                </a:solidFill>
                <a:latin typeface="+mj-lt"/>
                <a:cs typeface="Times New Roman"/>
              </a:rPr>
              <a:t>  </a:t>
            </a:r>
            <a:r>
              <a:rPr lang="zh-CN" altLang="en-US" sz="2400" spc="-304" dirty="0">
                <a:solidFill>
                  <a:srgbClr val="161616"/>
                </a:solidFill>
                <a:latin typeface="+mj-lt"/>
                <a:ea typeface="宋体"/>
              </a:rPr>
              <a:t>全</a:t>
            </a:r>
            <a:r>
              <a:rPr lang="en-US" altLang="zh-CN" sz="2400" spc="-229" dirty="0">
                <a:solidFill>
                  <a:srgbClr val="161616"/>
                </a:solidFill>
                <a:latin typeface="+mj-lt"/>
                <a:ea typeface="Times New Roman"/>
              </a:rPr>
              <a:t>LOW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6096000" y="1072454"/>
            <a:ext cx="2409341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 </a:t>
            </a:r>
            <a:br>
              <a:rPr lang="en-US" altLang="zh-CN" spc="-50" dirty="0">
                <a:solidFill>
                  <a:srgbClr val="161616"/>
                </a:solidFill>
                <a:ea typeface="Times New Roman"/>
              </a:rPr>
            </a:b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endParaRPr lang="en-US" altLang="zh-CN" spc="-50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9;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HIGH);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= 10;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pc="-5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, LOW);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  }</a:t>
            </a:r>
          </a:p>
          <a:p>
            <a:r>
              <a:rPr lang="en-US" altLang="zh-CN" spc="-50" dirty="0">
                <a:solidFill>
                  <a:srgbClr val="161616"/>
                </a:solidFill>
                <a:ea typeface="Times New Roman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2471623" y="1072453"/>
            <a:ext cx="3978452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CN" sz="3600" b="1" spc="-13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CN" altLang="en-US" sz="3600" b="1" spc="-21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CN" altLang="en-US" sz="3600" b="1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數字零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5772503" cy="2301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ea typeface="微軟正黑體" panose="020B0604030504040204" pitchFamily="34" charset="-120"/>
              </a:rPr>
              <a:t>陣列作出簡單數字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hangingPunct="0">
              <a:lnSpc>
                <a:spcPct val="154583"/>
              </a:lnSpc>
            </a:pP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{10,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13,</a:t>
            </a:r>
            <a:r>
              <a:rPr lang="en-US" altLang="zh-CN" sz="24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A0,A1,A2,</a:t>
            </a:r>
            <a:r>
              <a:rPr lang="en-US" altLang="zh-CN" sz="24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A3};</a:t>
            </a:r>
            <a:r>
              <a:rPr lang="en-US" altLang="zh-CN" sz="24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{2,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4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4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4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ea typeface="Times New Roman"/>
              </a:rPr>
              <a:t>9};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4"/>
          <p:cNvSpPr txBox="1"/>
          <p:nvPr/>
        </p:nvSpPr>
        <p:spPr>
          <a:xfrm>
            <a:off x="2471622" y="1072454"/>
            <a:ext cx="3746297" cy="5301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數字</a:t>
            </a:r>
            <a:r>
              <a:rPr lang="en-US" altLang="zh-CN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0</a:t>
            </a:r>
            <a:r>
              <a:rPr lang="zh-CN" altLang="en-US" sz="3600" b="1" spc="30" dirty="0">
                <a:solidFill>
                  <a:srgbClr val="161616"/>
                </a:solidFill>
                <a:ea typeface="微軟正黑體" panose="020B0604030504040204" pitchFamily="34" charset="-120"/>
              </a:rPr>
              <a:t>的二維</a:t>
            </a:r>
            <a:r>
              <a:rPr lang="zh-CN" altLang="en-US" sz="3600" b="1" spc="20" dirty="0">
                <a:solidFill>
                  <a:srgbClr val="161616"/>
                </a:solidFill>
                <a:ea typeface="微軟正黑體" panose="020B0604030504040204" pitchFamily="34" charset="-120"/>
              </a:rPr>
              <a:t>陣列</a:t>
            </a:r>
          </a:p>
          <a:p>
            <a:pPr>
              <a:lnSpc>
                <a:spcPts val="1629"/>
              </a:lnSpc>
            </a:pPr>
            <a:endParaRPr lang="en-US" dirty="0"/>
          </a:p>
          <a:p>
            <a:r>
              <a:rPr lang="en-US" altLang="zh-CN" sz="22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2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2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spc="-6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>
              <a:lnSpc>
                <a:spcPts val="490"/>
              </a:lnSpc>
            </a:pPr>
            <a:endParaRPr lang="en-US" dirty="0"/>
          </a:p>
          <a:p>
            <a:pPr marL="153924" hangingPunct="0">
              <a:lnSpc>
                <a:spcPct val="137916"/>
              </a:lnSpc>
            </a:pP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2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2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200" dirty="0">
                <a:solidFill>
                  <a:srgbClr val="161616"/>
                </a:solidFill>
                <a:ea typeface="Times New Roman"/>
              </a:rPr>
              <a:t>0}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r>
              <a:rPr lang="en-US" altLang="zh-CN" sz="22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ROW[8]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10,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11,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12,</a:t>
            </a:r>
            <a:r>
              <a:rPr lang="en-US" altLang="zh-CN" sz="2000" spc="-11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13, A0, A1, A2,</a:t>
            </a:r>
            <a:r>
              <a:rPr lang="en-US" altLang="zh-CN" sz="2000" spc="-119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A3 };</a:t>
            </a:r>
          </a:p>
          <a:p>
            <a:pPr hangingPunct="0"/>
            <a:endParaRPr lang="en-US" altLang="zh-CN" sz="2000" dirty="0">
              <a:solidFill>
                <a:srgbClr val="161616"/>
              </a:solidFill>
              <a:cs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CEL[8]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2,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3,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4,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5,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6,</a:t>
            </a:r>
            <a:r>
              <a:rPr lang="en-US" altLang="zh-CN" sz="2000" spc="-1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7,</a:t>
            </a:r>
            <a:r>
              <a:rPr lang="en-US" altLang="zh-CN" sz="2000" spc="-9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8,</a:t>
            </a:r>
            <a:r>
              <a:rPr lang="en-US" altLang="zh-CN" sz="2000" spc="-10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9 };</a:t>
            </a:r>
          </a:p>
          <a:p>
            <a:pPr hangingPunct="0"/>
            <a:endParaRPr lang="en-US" altLang="zh-CN" sz="2000" spc="94" dirty="0">
              <a:solidFill>
                <a:srgbClr val="161616"/>
              </a:solidFill>
              <a:ea typeface="Times New Roman"/>
            </a:endParaRPr>
          </a:p>
          <a:p>
            <a:r>
              <a:rPr lang="en-US" altLang="zh-CN" sz="2000" spc="-45" dirty="0">
                <a:solidFill>
                  <a:srgbClr val="161616"/>
                </a:solidFill>
                <a:ea typeface="Times New Roman"/>
              </a:rPr>
              <a:t>int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55" dirty="0">
                <a:solidFill>
                  <a:srgbClr val="161616"/>
                </a:solidFill>
                <a:ea typeface="Times New Roman"/>
              </a:rPr>
              <a:t>X0[8][8]</a:t>
            </a:r>
            <a:r>
              <a:rPr lang="en-US" altLang="zh-CN" sz="2000" spc="-3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=</a:t>
            </a:r>
            <a:r>
              <a:rPr lang="en-US" altLang="zh-CN" sz="2000" spc="-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spc="-60" dirty="0">
                <a:solidFill>
                  <a:srgbClr val="161616"/>
                </a:solidFill>
                <a:ea typeface="Times New Roman"/>
              </a:rPr>
              <a:t>{</a:t>
            </a:r>
            <a:endParaRPr lang="en-US" altLang="zh-TW" sz="2000" dirty="0"/>
          </a:p>
          <a:p>
            <a:pPr marL="153924"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135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0},</a:t>
            </a:r>
            <a:r>
              <a:rPr lang="en-US" altLang="zh-CN" sz="2000" dirty="0">
                <a:solidFill>
                  <a:srgbClr val="161616"/>
                </a:solidFill>
                <a:cs typeface="Times New Roman"/>
              </a:rPr>
              <a:t> </a:t>
            </a:r>
            <a:br>
              <a:rPr lang="en-US" altLang="zh-TW" sz="2000" dirty="0"/>
            </a:b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{0,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1,</a:t>
            </a:r>
            <a:r>
              <a:rPr lang="en-US" altLang="zh-CN" sz="2000" spc="34" dirty="0">
                <a:solidFill>
                  <a:srgbClr val="161616"/>
                </a:solidFill>
                <a:cs typeface="Times New Roman"/>
              </a:rPr>
              <a:t> 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0}</a:t>
            </a:r>
            <a:endParaRPr lang="en-US" altLang="zh-TW" sz="2000" dirty="0"/>
          </a:p>
          <a:p>
            <a:r>
              <a:rPr lang="en-US" altLang="zh-CN" sz="2000" spc="-179" dirty="0">
                <a:solidFill>
                  <a:srgbClr val="161616"/>
                </a:solidFill>
                <a:ea typeface="Times New Roman"/>
              </a:rPr>
              <a:t>};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CN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陣列作出簡單數字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2;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&lt;= 18;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pinMode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, OUTPUT);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} 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for (int j = 0; j &lt; 8;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j++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if (X0[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][j] == 1) {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delay(1);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(CEL[j], LOW);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  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digitalWrite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(ROW[</a:t>
            </a:r>
            <a:r>
              <a:rPr lang="en-US" altLang="zh-CN" sz="2000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], HIGH);</a:t>
            </a:r>
          </a:p>
          <a:p>
            <a:pPr hangingPunct="0"/>
            <a:r>
              <a:rPr lang="en-US" altLang="zh-CN" sz="2000" dirty="0">
                <a:solidFill>
                  <a:srgbClr val="161616"/>
                </a:solidFill>
                <a:ea typeface="Times New Roman"/>
              </a:rPr>
              <a:t>      } } } }</a:t>
            </a:r>
            <a:endParaRPr lang="en-US" altLang="zh-CN" sz="2800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44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7355621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5074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MAX7219</a:t>
            </a:r>
            <a:r>
              <a:rPr lang="zh-TW" altLang="en-US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CN" sz="4000" spc="-23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en-US" altLang="zh-CN" sz="4000" spc="-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4000" spc="-2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en-US" altLang="zh-CN" sz="4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zh-CN" altLang="en-US" sz="4000" spc="-4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點陣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68F510-9053-4198-8C1B-8BE12903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6" y="2909787"/>
            <a:ext cx="4572000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060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MAX7219/MAX7221</a:t>
            </a:r>
            <a:r>
              <a:rPr lang="zh-TW" altLang="en-US" dirty="0"/>
              <a:t>是一種集成化的串列輸入</a:t>
            </a:r>
            <a:r>
              <a:rPr lang="en-US" altLang="zh-TW" dirty="0"/>
              <a:t>/</a:t>
            </a:r>
            <a:r>
              <a:rPr lang="zh-TW" altLang="en-US" dirty="0"/>
              <a:t>輸出共陰極顯示驅動器，它連線微處理器與 </a:t>
            </a:r>
            <a:r>
              <a:rPr lang="en-US" altLang="zh-TW" dirty="0"/>
              <a:t>8</a:t>
            </a:r>
            <a:r>
              <a:rPr lang="zh-TW" altLang="en-US" dirty="0"/>
              <a:t>位數位的</a:t>
            </a:r>
            <a:r>
              <a:rPr lang="en-US" altLang="zh-TW" dirty="0"/>
              <a:t>7</a:t>
            </a:r>
            <a:r>
              <a:rPr lang="zh-TW" altLang="en-US" dirty="0"/>
              <a:t>段數位</a:t>
            </a:r>
            <a:r>
              <a:rPr lang="en-US" altLang="zh-TW" dirty="0"/>
              <a:t>LED</a:t>
            </a:r>
            <a:r>
              <a:rPr lang="zh-TW" altLang="en-US" dirty="0"/>
              <a:t>顯示，也可以連線條線圖顯示器或者 </a:t>
            </a:r>
            <a:r>
              <a:rPr lang="en-US" altLang="zh-TW" dirty="0"/>
              <a:t>64</a:t>
            </a:r>
            <a:r>
              <a:rPr lang="zh-TW" altLang="en-US" dirty="0"/>
              <a:t>個獨立的</a:t>
            </a:r>
            <a:r>
              <a:rPr lang="en-US" altLang="zh-TW" dirty="0"/>
              <a:t>LED</a:t>
            </a:r>
            <a:r>
              <a:rPr lang="zh-TW" altLang="en-US" dirty="0"/>
              <a:t>。上面還包括一個片上的 </a:t>
            </a:r>
            <a:r>
              <a:rPr lang="en-US" altLang="zh-TW" dirty="0"/>
              <a:t>B</a:t>
            </a:r>
            <a:r>
              <a:rPr lang="zh-TW" altLang="en-US" dirty="0"/>
              <a:t>型 </a:t>
            </a:r>
            <a:r>
              <a:rPr lang="en-US" altLang="zh-TW" dirty="0"/>
              <a:t>BCD</a:t>
            </a:r>
            <a:r>
              <a:rPr lang="zh-TW" altLang="en-US" dirty="0"/>
              <a:t>編碼器、多路掃描回路，段字驅動器，而且還有一個 </a:t>
            </a:r>
            <a:r>
              <a:rPr lang="en-US" altLang="zh-TW" dirty="0"/>
              <a:t>8*8</a:t>
            </a:r>
            <a:r>
              <a:rPr lang="zh-TW" altLang="en-US" dirty="0"/>
              <a:t>的靜態</a:t>
            </a:r>
            <a:r>
              <a:rPr lang="en-US" altLang="zh-TW" dirty="0"/>
              <a:t>RAM</a:t>
            </a:r>
            <a:r>
              <a:rPr lang="zh-TW" altLang="en-US" dirty="0"/>
              <a:t>用來存儲每一個資料。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有一個外部暫存器用來設定各個</a:t>
            </a:r>
            <a:r>
              <a:rPr lang="en-US" altLang="zh-TW" dirty="0"/>
              <a:t>LED</a:t>
            </a:r>
            <a:r>
              <a:rPr lang="zh-TW" altLang="en-US" dirty="0"/>
              <a:t>的段電流。 </a:t>
            </a:r>
            <a:r>
              <a:rPr lang="en-US" altLang="zh-TW" dirty="0"/>
              <a:t>MAX7221</a:t>
            </a:r>
            <a:r>
              <a:rPr lang="zh-TW" altLang="en-US" dirty="0"/>
              <a:t>與</a:t>
            </a:r>
            <a:r>
              <a:rPr lang="en-US" altLang="zh-TW" dirty="0"/>
              <a:t>SPI™</a:t>
            </a:r>
            <a:r>
              <a:rPr lang="zh-TW" altLang="en-US" dirty="0"/>
              <a:t>、 </a:t>
            </a:r>
            <a:r>
              <a:rPr lang="en-US" altLang="zh-TW" dirty="0"/>
              <a:t>QSPI™</a:t>
            </a:r>
            <a:r>
              <a:rPr lang="zh-TW" altLang="en-US" dirty="0"/>
              <a:t>以及 </a:t>
            </a:r>
            <a:r>
              <a:rPr lang="en-US" altLang="zh-TW" dirty="0"/>
              <a:t>MICROWIRE™</a:t>
            </a:r>
            <a:r>
              <a:rPr lang="zh-TW" altLang="en-US" dirty="0"/>
              <a:t>相兼容，同時它有限製回轉電流的段驅動來減少</a:t>
            </a:r>
            <a:r>
              <a:rPr lang="en-US" altLang="zh-TW" dirty="0"/>
              <a:t>EMI(</a:t>
            </a:r>
            <a:r>
              <a:rPr lang="zh-TW" altLang="en-US" dirty="0"/>
              <a:t>電磁幹擾</a:t>
            </a:r>
            <a:r>
              <a:rPr lang="en-US" altLang="zh-TW" dirty="0"/>
              <a:t>)</a:t>
            </a:r>
            <a:r>
              <a:rPr lang="zh-TW" altLang="en-US" dirty="0"/>
              <a:t>。一個方便的四線串列接口可以聯接所有通用的微處理器。每個資料可以定址在更新時不需要改寫所有的顯示。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MAX7219/MAX7221</a:t>
            </a:r>
            <a:r>
              <a:rPr lang="zh-TW" altLang="en-US" dirty="0"/>
              <a:t>同樣允許使用者對每一個資料選擇編碼或者不編碼。 整個設備包含一個</a:t>
            </a:r>
            <a:r>
              <a:rPr lang="en-US" altLang="zh-TW" dirty="0"/>
              <a:t>150μA</a:t>
            </a:r>
            <a:r>
              <a:rPr lang="zh-TW" altLang="en-US" dirty="0"/>
              <a:t>的低功耗關閉模式，模擬和數位亮度控製，一個掃描限製暫存器允許使用者顯示</a:t>
            </a:r>
            <a:r>
              <a:rPr lang="en-US" altLang="zh-TW" dirty="0"/>
              <a:t>1-8</a:t>
            </a:r>
            <a:r>
              <a:rPr lang="zh-TW" altLang="en-US" dirty="0"/>
              <a:t>位資料，還有一個讓所有</a:t>
            </a:r>
            <a:r>
              <a:rPr lang="en-US" altLang="zh-TW" dirty="0"/>
              <a:t>LED</a:t>
            </a:r>
            <a:r>
              <a:rPr lang="zh-TW" altLang="en-US" dirty="0"/>
              <a:t>發光的檢測模式。</a:t>
            </a:r>
          </a:p>
        </p:txBody>
      </p:sp>
    </p:spTree>
    <p:extLst>
      <p:ext uri="{BB962C8B-B14F-4D97-AF65-F5344CB8AC3E}">
        <p14:creationId xmlns:p14="http://schemas.microsoft.com/office/powerpoint/2010/main" val="114124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07"/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78866" algn="l"/>
              </a:tabLst>
            </a:pP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en-US" altLang="zh-CN" sz="4000" spc="34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EBE9D13-FBD9-4DA2-9DC2-19283D3F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54" y="3429000"/>
            <a:ext cx="3140175" cy="25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7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7604A5-01C8-4E85-85F1-E944FAB5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61" y="1631362"/>
            <a:ext cx="5430078" cy="51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7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64FD711-E04A-4368-B2CA-0A6F08753E58}"/>
              </a:ext>
            </a:extLst>
          </p:cNvPr>
          <p:cNvGraphicFramePr>
            <a:graphicFrameLocks noGrp="1"/>
          </p:cNvGraphicFramePr>
          <p:nvPr/>
        </p:nvGraphicFramePr>
        <p:xfrm>
          <a:off x="2955234" y="1631362"/>
          <a:ext cx="6811618" cy="4966677"/>
        </p:xfrm>
        <a:graphic>
          <a:graphicData uri="http://schemas.openxmlformats.org/drawingml/2006/table">
            <a:tbl>
              <a:tblPr/>
              <a:tblGrid>
                <a:gridCol w="875491">
                  <a:extLst>
                    <a:ext uri="{9D8B030D-6E8A-4147-A177-3AD203B41FA5}">
                      <a16:colId xmlns:a16="http://schemas.microsoft.com/office/drawing/2014/main" val="3166384991"/>
                    </a:ext>
                  </a:extLst>
                </a:gridCol>
                <a:gridCol w="1209714">
                  <a:extLst>
                    <a:ext uri="{9D8B030D-6E8A-4147-A177-3AD203B41FA5}">
                      <a16:colId xmlns:a16="http://schemas.microsoft.com/office/drawing/2014/main" val="4176789440"/>
                    </a:ext>
                  </a:extLst>
                </a:gridCol>
                <a:gridCol w="4726413">
                  <a:extLst>
                    <a:ext uri="{9D8B030D-6E8A-4147-A177-3AD203B41FA5}">
                      <a16:colId xmlns:a16="http://schemas.microsoft.com/office/drawing/2014/main" val="340634248"/>
                    </a:ext>
                  </a:extLst>
                </a:gridCol>
              </a:tblGrid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名稱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功能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889002"/>
                  </a:ext>
                </a:extLst>
              </a:tr>
              <a:tr h="4106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DIN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串列資料輸入連線埠。在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上升沿時，資料被載入內部的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位暫存器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91945"/>
                  </a:ext>
                </a:extLst>
              </a:tr>
              <a:tr h="4295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2,3,5-8, 10,11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DIG 0</a:t>
                      </a:r>
                      <a:r>
                        <a:rPr 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–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DIG7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八個資料驅動線路顯示器共陰極為低電平。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MAX7219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接腳輸出高電位時，會關閉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DIG0-7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1867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4,9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GND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接地線。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4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腳必須同時接地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5775"/>
                  </a:ext>
                </a:extLst>
              </a:tr>
              <a:tr h="8213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LOAD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載入資料。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CS(MAX7219)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當設定為高電位時，連續載入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位元的資料；設定為低電位時，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16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位元的串列資料被載入移位暫存器。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46971"/>
                  </a:ext>
                </a:extLst>
              </a:tr>
              <a:tr h="5890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dirty="0">
                          <a:effectLst/>
                          <a:latin typeface="inherit"/>
                        </a:rPr>
                        <a:t>13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>
                          <a:effectLst/>
                          <a:latin typeface="inherit"/>
                        </a:rPr>
                        <a:t>CLK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時鐘序列輸入端。最大速率為</a:t>
                      </a:r>
                      <a:r>
                        <a:rPr lang="zh-TW" altLang="en-US" sz="1600" b="1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10MHz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，在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高電位時，資料移入內部移位暫存器。低電位時，資料從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DOUT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端輸出。對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MAX7221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來說，當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cs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接腳為低電平時</a:t>
                      </a:r>
                      <a:r>
                        <a:rPr lang="en-US" altLang="zh-TW" sz="1600" b="1" dirty="0">
                          <a:effectLst/>
                          <a:latin typeface="inherit"/>
                        </a:rPr>
                        <a:t>CLK</a:t>
                      </a:r>
                      <a:r>
                        <a:rPr lang="zh-TW" altLang="en-US" sz="1600" b="1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輸入才有效。</a:t>
                      </a:r>
                      <a:endParaRPr lang="zh-TW" altLang="en-US" sz="1600" b="1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053"/>
                  </a:ext>
                </a:extLst>
              </a:tr>
              <a:tr h="41081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14-17, </a:t>
                      </a:r>
                    </a:p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20-23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SEGA–SEG G,DP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600">
                          <a:effectLst/>
                          <a:latin typeface="inherit"/>
                        </a:rPr>
                        <a:t>7 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段和小數點驅動。為顯示器提供電流。當一個段驅動關閉時，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7219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的此端呈低電位，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7221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呈現高阻抗。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1663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18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ISET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通過一個電阻連線到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VDD </a:t>
                      </a:r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來提高電流。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73886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19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V+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正極電壓輸入</a:t>
                      </a:r>
                      <a:r>
                        <a:rPr lang="en-US" altLang="zh-TW" sz="1600">
                          <a:effectLst/>
                          <a:latin typeface="inherit"/>
                        </a:rPr>
                        <a:t>+5V</a:t>
                      </a:r>
                      <a:endParaRPr lang="zh-TW" altLang="en-US" sz="160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48663"/>
                  </a:ext>
                </a:extLst>
              </a:tr>
              <a:tr h="424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  <a:latin typeface="inherit"/>
                        </a:rPr>
                        <a:t>24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  <a:latin typeface="inherit"/>
                        </a:rPr>
                        <a:t>DOUT</a:t>
                      </a: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串列資料輸出連線埠。從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DIN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輸入的資料在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16.5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個時鍾周期後在此端有效。當使用多個</a:t>
                      </a:r>
                      <a:r>
                        <a:rPr lang="en-US" altLang="zh-TW" sz="1600" dirty="0">
                          <a:effectLst/>
                          <a:latin typeface="inherit"/>
                        </a:rPr>
                        <a:t>MAX7219/MAX7221</a:t>
                      </a:r>
                      <a:r>
                        <a:rPr lang="zh-TW" altLang="en-US" sz="16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時用此端方便擴展。</a:t>
                      </a:r>
                      <a:endParaRPr lang="zh-TW" altLang="en-US" sz="1600" dirty="0">
                        <a:effectLst/>
                        <a:latin typeface="inherit"/>
                      </a:endParaRPr>
                    </a:p>
                  </a:txBody>
                  <a:tcPr marL="42439" marR="42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1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54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4" y="1077364"/>
            <a:ext cx="7295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C76B19-4DD5-40CF-9B5C-FB165A47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86" y="1631362"/>
            <a:ext cx="7295228" cy="49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9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851819" cy="5506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</a:t>
            </a:r>
            <a:r>
              <a:rPr lang="zh-TW" altLang="en-US" b="1" dirty="0"/>
              <a:t>建立一個新的控制：</a:t>
            </a:r>
            <a:endParaRPr lang="en-US" altLang="zh-TW" b="1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LedControl</a:t>
            </a:r>
            <a:r>
              <a:rPr lang="en-US" altLang="zh-TW" dirty="0"/>
              <a:t>(int </a:t>
            </a:r>
            <a:r>
              <a:rPr lang="en-US" altLang="zh-TW" dirty="0" err="1"/>
              <a:t>dataPin</a:t>
            </a:r>
            <a:r>
              <a:rPr lang="en-US" altLang="zh-TW" dirty="0"/>
              <a:t>, int </a:t>
            </a:r>
            <a:r>
              <a:rPr lang="en-US" altLang="zh-TW" dirty="0" err="1"/>
              <a:t>clkPin</a:t>
            </a:r>
            <a:r>
              <a:rPr lang="en-US" altLang="zh-TW" dirty="0"/>
              <a:t>, int </a:t>
            </a:r>
            <a:r>
              <a:rPr lang="en-US" altLang="zh-TW" dirty="0" err="1"/>
              <a:t>csPin</a:t>
            </a:r>
            <a:r>
              <a:rPr lang="en-US" altLang="zh-TW" dirty="0"/>
              <a:t>, int </a:t>
            </a:r>
            <a:r>
              <a:rPr lang="en-US" altLang="zh-TW" dirty="0" err="1"/>
              <a:t>numDevices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dataPin</a:t>
            </a:r>
            <a:r>
              <a:rPr lang="en-US" altLang="zh-TW" dirty="0"/>
              <a:t> :  Arduino </a:t>
            </a:r>
            <a:r>
              <a:rPr lang="zh-TW" altLang="en-US" dirty="0"/>
              <a:t>資料輸出的 </a:t>
            </a:r>
            <a:r>
              <a:rPr lang="en-US" altLang="zh-TW" dirty="0"/>
              <a:t>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clockPin</a:t>
            </a:r>
            <a:r>
              <a:rPr lang="en-US" altLang="zh-TW" dirty="0"/>
              <a:t> : </a:t>
            </a:r>
            <a:r>
              <a:rPr lang="zh-TW" altLang="en-US" dirty="0"/>
              <a:t>時鐘 </a:t>
            </a:r>
            <a:r>
              <a:rPr lang="en-US" altLang="zh-TW" dirty="0"/>
              <a:t>Clock Pin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csPin</a:t>
            </a:r>
            <a:r>
              <a:rPr lang="en-US" altLang="zh-TW" dirty="0"/>
              <a:t>  : </a:t>
            </a:r>
            <a:r>
              <a:rPr lang="zh-TW" altLang="en-US" dirty="0"/>
              <a:t>當資料被送出時選擇的設備 </a:t>
            </a:r>
            <a:r>
              <a:rPr lang="en-US" altLang="zh-TW" dirty="0"/>
              <a:t>device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numDevices</a:t>
            </a:r>
            <a:r>
              <a:rPr lang="en-US" altLang="zh-TW" dirty="0"/>
              <a:t> : </a:t>
            </a:r>
            <a:r>
              <a:rPr lang="zh-TW" altLang="en-US" dirty="0"/>
              <a:t>最多有多少個設備要被控制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設定省電模式：</a:t>
            </a:r>
            <a:r>
              <a:rPr lang="en-US" altLang="zh-TW" dirty="0"/>
              <a:t>shutdown(int </a:t>
            </a:r>
            <a:r>
              <a:rPr lang="en-US" altLang="zh-TW" dirty="0" err="1"/>
              <a:t>addr</a:t>
            </a:r>
            <a:r>
              <a:rPr lang="en-US" altLang="zh-TW" dirty="0"/>
              <a:t>, bool b);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 err="1"/>
              <a:t>boolean</a:t>
            </a:r>
            <a:r>
              <a:rPr lang="en-US" altLang="zh-TW" dirty="0"/>
              <a:t> b  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，設備進入電力中斷模式，設定為 </a:t>
            </a:r>
            <a:r>
              <a:rPr lang="en-US" altLang="zh-TW" dirty="0"/>
              <a:t>false </a:t>
            </a:r>
            <a:r>
              <a:rPr lang="zh-TW" altLang="en-US" dirty="0"/>
              <a:t>為正常模式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</a:t>
            </a:r>
            <a:r>
              <a:rPr lang="en-US" altLang="zh-TW" b="1" dirty="0"/>
              <a:t> </a:t>
            </a:r>
            <a:r>
              <a:rPr lang="zh-TW" altLang="en-US" b="1" dirty="0"/>
              <a:t>設定顯示亮度：</a:t>
            </a:r>
            <a:r>
              <a:rPr lang="en-US" altLang="zh-TW" dirty="0" err="1"/>
              <a:t>setIntensity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intensity);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 :  </a:t>
            </a:r>
            <a:r>
              <a:rPr lang="zh-TW" altLang="en-US" dirty="0"/>
              <a:t>控制顯示的位址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int intensity : </a:t>
            </a:r>
            <a:r>
              <a:rPr lang="zh-TW" altLang="en-US" dirty="0"/>
              <a:t>顯示器的亮度，介於 </a:t>
            </a:r>
            <a:r>
              <a:rPr lang="en-US" altLang="zh-TW" dirty="0"/>
              <a:t>0(</a:t>
            </a:r>
            <a:r>
              <a:rPr lang="zh-TW" altLang="en-US" dirty="0"/>
              <a:t>最暗</a:t>
            </a:r>
            <a:r>
              <a:rPr lang="en-US" altLang="zh-TW" dirty="0"/>
              <a:t>) </a:t>
            </a:r>
            <a:r>
              <a:rPr lang="zh-TW" altLang="en-US" dirty="0"/>
              <a:t>及</a:t>
            </a:r>
            <a:r>
              <a:rPr lang="en-US" altLang="zh-TW" dirty="0"/>
              <a:t>15(</a:t>
            </a:r>
            <a:r>
              <a:rPr lang="zh-TW" altLang="en-US" dirty="0"/>
              <a:t>最亮</a:t>
            </a:r>
            <a:r>
              <a:rPr lang="en-US" altLang="zh-TW" dirty="0"/>
              <a:t>) </a:t>
            </a:r>
            <a:r>
              <a:rPr lang="zh-TW" altLang="en-US" dirty="0"/>
              <a:t>之間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b="1" dirty="0"/>
              <a:t>將所有</a:t>
            </a:r>
            <a:r>
              <a:rPr lang="en-US" altLang="zh-TW" b="1" dirty="0"/>
              <a:t>LED</a:t>
            </a:r>
            <a:r>
              <a:rPr lang="zh-TW" altLang="en-US" b="1" dirty="0"/>
              <a:t>設定成不顯示：</a:t>
            </a:r>
            <a:r>
              <a:rPr lang="en-US" altLang="zh-TW" dirty="0" err="1"/>
              <a:t>clearDisplay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   int </a:t>
            </a:r>
            <a:r>
              <a:rPr lang="en-US" altLang="zh-TW" dirty="0" err="1"/>
              <a:t>addr</a:t>
            </a:r>
            <a:r>
              <a:rPr lang="en-US" altLang="zh-TW" dirty="0"/>
              <a:t> :  </a:t>
            </a:r>
            <a:r>
              <a:rPr lang="zh-TW" altLang="en-US" dirty="0"/>
              <a:t>控制顯示的位址</a:t>
            </a:r>
          </a:p>
        </p:txBody>
      </p:sp>
    </p:spTree>
    <p:extLst>
      <p:ext uri="{BB962C8B-B14F-4D97-AF65-F5344CB8AC3E}">
        <p14:creationId xmlns:p14="http://schemas.microsoft.com/office/powerpoint/2010/main" val="99319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783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en-US" dirty="0"/>
          </a:p>
          <a:p>
            <a:pPr>
              <a:lnSpc>
                <a:spcPts val="1889"/>
              </a:lnSpc>
            </a:pPr>
            <a:endParaRPr lang="en-US" dirty="0"/>
          </a:p>
          <a:p>
            <a:pPr fontAlgn="base"/>
            <a:r>
              <a:rPr lang="en-US" altLang="zh-TW" dirty="0"/>
              <a:t>•  </a:t>
            </a:r>
            <a:r>
              <a:rPr lang="zh-TW" altLang="en-US" dirty="0"/>
              <a:t>設定單一個</a:t>
            </a:r>
            <a:r>
              <a:rPr lang="en-US" altLang="zh-TW" dirty="0"/>
              <a:t>LED </a:t>
            </a:r>
            <a:r>
              <a:rPr lang="zh-TW" altLang="en-US" dirty="0"/>
              <a:t>的亮或滅狀態：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setLed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int col, </a:t>
            </a:r>
            <a:r>
              <a:rPr lang="en-US" altLang="zh-TW" dirty="0" err="1"/>
              <a:t>boolean</a:t>
            </a:r>
            <a:r>
              <a:rPr lang="en-US" altLang="zh-TW" dirty="0"/>
              <a:t> state);</a:t>
            </a:r>
          </a:p>
          <a:p>
            <a:pPr fontAlgn="base"/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 </a:t>
            </a:r>
          </a:p>
          <a:p>
            <a:pPr fontAlgn="base"/>
            <a:r>
              <a:rPr lang="zh-TW" altLang="en-US" dirty="0"/>
              <a:t>    </a:t>
            </a:r>
            <a:r>
              <a:rPr lang="en-US" altLang="zh-TW" dirty="0"/>
              <a:t>row  :  Led</a:t>
            </a:r>
            <a:r>
              <a:rPr lang="zh-TW" altLang="en-US" dirty="0"/>
              <a:t>的列數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col :  Led</a:t>
            </a:r>
            <a:r>
              <a:rPr lang="zh-TW" altLang="en-US" dirty="0"/>
              <a:t>的欄數 </a:t>
            </a:r>
            <a:r>
              <a:rPr lang="en-US" altLang="zh-TW" dirty="0"/>
              <a:t>(0..7)</a:t>
            </a:r>
          </a:p>
          <a:p>
            <a:pPr fontAlgn="base"/>
            <a:r>
              <a:rPr lang="en-US" altLang="zh-TW" dirty="0"/>
              <a:t>    state : </a:t>
            </a:r>
            <a:r>
              <a:rPr lang="zh-TW" altLang="en-US" dirty="0"/>
              <a:t>設定為 </a:t>
            </a:r>
            <a:r>
              <a:rPr lang="en-US" altLang="zh-TW" dirty="0"/>
              <a:t>true</a:t>
            </a:r>
            <a:r>
              <a:rPr lang="zh-TW" altLang="en-US" dirty="0"/>
              <a:t>，</a:t>
            </a:r>
            <a:r>
              <a:rPr lang="en-US" altLang="zh-TW" dirty="0"/>
              <a:t>Led</a:t>
            </a:r>
            <a:r>
              <a:rPr lang="zh-TW" altLang="en-US" dirty="0"/>
              <a:t>為亮，設定為 </a:t>
            </a:r>
            <a:r>
              <a:rPr lang="en-US" altLang="zh-TW" dirty="0"/>
              <a:t>false</a:t>
            </a:r>
            <a:r>
              <a:rPr lang="zh-TW" altLang="en-US" dirty="0"/>
              <a:t>，則關閉 </a:t>
            </a:r>
            <a:r>
              <a:rPr lang="en-US" altLang="zh-TW" dirty="0"/>
              <a:t>Led </a:t>
            </a:r>
            <a:r>
              <a:rPr lang="zh-TW" altLang="en-US" dirty="0"/>
              <a:t>顯示</a:t>
            </a:r>
          </a:p>
          <a:p>
            <a:pPr fontAlgn="base"/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顯示指定列的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setRow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row,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row :  </a:t>
            </a:r>
            <a:r>
              <a:rPr lang="zh-TW" altLang="en-US" dirty="0"/>
              <a:t>列的編號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來顯示該列的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dirty="0"/>
              <a:t>•  </a:t>
            </a:r>
            <a:r>
              <a:rPr lang="zh-TW" altLang="en-US" dirty="0"/>
              <a:t>使用</a:t>
            </a:r>
            <a:r>
              <a:rPr lang="en-US" altLang="zh-TW" dirty="0"/>
              <a:t>8bits</a:t>
            </a:r>
            <a:r>
              <a:rPr lang="zh-TW" altLang="en-US" dirty="0"/>
              <a:t>顯示指定欄的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亮或滅狀態：</a:t>
            </a:r>
            <a:endParaRPr lang="en-US" altLang="zh-TW" dirty="0"/>
          </a:p>
          <a:p>
            <a:pPr fontAlgn="base"/>
            <a:r>
              <a:rPr lang="en-US" altLang="zh-TW" dirty="0"/>
              <a:t>	</a:t>
            </a:r>
            <a:r>
              <a:rPr lang="en-US" altLang="zh-TW" dirty="0" err="1"/>
              <a:t>setColumn</a:t>
            </a:r>
            <a:r>
              <a:rPr lang="en-US" altLang="zh-TW" dirty="0"/>
              <a:t>(int </a:t>
            </a:r>
            <a:r>
              <a:rPr lang="en-US" altLang="zh-TW" dirty="0" err="1"/>
              <a:t>addr</a:t>
            </a:r>
            <a:r>
              <a:rPr lang="en-US" altLang="zh-TW" dirty="0"/>
              <a:t>, int col, byte value);</a:t>
            </a:r>
            <a:br>
              <a:rPr lang="en-US" altLang="zh-TW" dirty="0"/>
            </a:br>
            <a:r>
              <a:rPr lang="en-US" altLang="zh-TW" dirty="0"/>
              <a:t>    </a:t>
            </a:r>
            <a:r>
              <a:rPr lang="en-US" altLang="zh-TW" dirty="0" err="1"/>
              <a:t>addr</a:t>
            </a:r>
            <a:r>
              <a:rPr lang="en-US" altLang="zh-TW" dirty="0"/>
              <a:t> : </a:t>
            </a:r>
            <a:r>
              <a:rPr lang="zh-TW" altLang="en-US" dirty="0"/>
              <a:t>顯示的位址</a:t>
            </a:r>
            <a:br>
              <a:rPr lang="zh-TW" altLang="en-US" dirty="0"/>
            </a:br>
            <a:r>
              <a:rPr lang="zh-TW" altLang="en-US" dirty="0"/>
              <a:t>    </a:t>
            </a:r>
            <a:r>
              <a:rPr lang="en-US" altLang="zh-TW" dirty="0"/>
              <a:t>col  :  </a:t>
            </a:r>
            <a:r>
              <a:rPr lang="zh-TW" altLang="en-US" dirty="0"/>
              <a:t>欄的編號 </a:t>
            </a:r>
            <a:r>
              <a:rPr lang="en-US" altLang="zh-TW" dirty="0"/>
              <a:t>(0..7)</a:t>
            </a:r>
            <a:br>
              <a:rPr lang="en-US" altLang="zh-TW" dirty="0"/>
            </a:br>
            <a:r>
              <a:rPr lang="en-US" altLang="zh-TW" dirty="0"/>
              <a:t>    value : 8 bits </a:t>
            </a:r>
            <a:r>
              <a:rPr lang="zh-TW" altLang="en-US" dirty="0"/>
              <a:t>來顯示該欄的</a:t>
            </a:r>
            <a:r>
              <a:rPr lang="en-US" altLang="zh-TW" dirty="0"/>
              <a:t>LED</a:t>
            </a:r>
            <a:r>
              <a:rPr lang="zh-TW" altLang="en-US" dirty="0"/>
              <a:t>是否為亮，</a:t>
            </a:r>
            <a:r>
              <a:rPr lang="en-US" altLang="zh-TW" dirty="0"/>
              <a:t>1</a:t>
            </a:r>
            <a:r>
              <a:rPr lang="zh-TW" altLang="en-US" dirty="0"/>
              <a:t>為亮，</a:t>
            </a:r>
            <a:r>
              <a:rPr lang="en-US" altLang="zh-TW" dirty="0"/>
              <a:t>0</a:t>
            </a:r>
            <a:r>
              <a:rPr lang="zh-TW" altLang="en-US" dirty="0"/>
              <a:t>為暗</a:t>
            </a:r>
          </a:p>
        </p:txBody>
      </p:sp>
    </p:spTree>
    <p:extLst>
      <p:ext uri="{BB962C8B-B14F-4D97-AF65-F5344CB8AC3E}">
        <p14:creationId xmlns:p14="http://schemas.microsoft.com/office/powerpoint/2010/main" val="166857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92"/>
          <p:cNvSpPr txBox="1"/>
          <p:nvPr/>
        </p:nvSpPr>
        <p:spPr>
          <a:xfrm>
            <a:off x="2471623" y="1077364"/>
            <a:ext cx="79180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ea typeface="微軟正黑體" panose="020B0604030504040204" pitchFamily="34" charset="-120"/>
              </a:rPr>
              <a:t>MAX7219</a:t>
            </a:r>
            <a:endParaRPr lang="zh-TW" altLang="en-US" dirty="0"/>
          </a:p>
        </p:txBody>
      </p:sp>
      <p:pic>
        <p:nvPicPr>
          <p:cNvPr id="1026" name="Picture 2" descr="index">
            <a:extLst>
              <a:ext uri="{FF2B5EF4-FFF2-40B4-BE49-F238E27FC236}">
                <a16:creationId xmlns:a16="http://schemas.microsoft.com/office/drawing/2014/main" id="{103C8CC6-AD43-44DD-B6FA-A328C0DE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631362"/>
            <a:ext cx="44862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Pin 12:Data in, Pin 11: Clock,  Pin 10: CS(Load)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true);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turns on LED at row, col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row = 0; row &lt; 8; row++)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for (int col = 0; col &lt; 8; col++)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lc.setLed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row, col, false);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turns off LED at </a:t>
            </a:r>
            <a:r>
              <a:rPr lang="en-US" altLang="zh-CN" dirty="0" err="1">
                <a:solidFill>
                  <a:srgbClr val="FF0000"/>
                </a:solidFill>
                <a:ea typeface="Times New Roman"/>
              </a:rPr>
              <a:t>row,col</a:t>
            </a:r>
            <a:endParaRPr lang="en-US" altLang="zh-CN" dirty="0">
              <a:solidFill>
                <a:srgbClr val="FF0000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delay(25);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  }</a:t>
            </a:r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}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43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#include "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LedControl.h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"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</a:t>
            </a:r>
          </a:p>
          <a:p>
            <a:pPr hangingPunct="0"/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LedControl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(12, 11, 10, 1);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delay time between faces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unsigned long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1000;</a:t>
            </a:r>
          </a:p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hf[8]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</a:p>
          <a:p>
            <a:pPr hangingPunct="0"/>
            <a:endParaRPr lang="en-US" altLang="zh-CN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B10111101,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};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byte sf[8] =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B10000001,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B10011001,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B10100101,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B01000010,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          B00111100  };</a:t>
            </a:r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078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314761"/>
            <a:ext cx="3538995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endParaRPr lang="en-US" altLang="zh-CN" dirty="0">
              <a:solidFill>
                <a:srgbClr val="161616"/>
              </a:solidFill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setup()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lc.shutdown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false);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關閉省電模式</a:t>
            </a:r>
          </a:p>
          <a:p>
            <a:pPr hangingPunct="0"/>
            <a:r>
              <a:rPr lang="zh-TW" altLang="en-US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lc.setIntensity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8);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設定亮度為 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8 (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介於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0~15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之間</a:t>
            </a:r>
            <a:r>
              <a:rPr lang="en-US" altLang="zh-TW" dirty="0">
                <a:solidFill>
                  <a:srgbClr val="FF0000"/>
                </a:solidFill>
                <a:ea typeface="Times New Roman"/>
              </a:rPr>
              <a:t>)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lc.clearDisplay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(0);    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</a:t>
            </a:r>
            <a:r>
              <a:rPr lang="zh-TW" altLang="en-US" dirty="0">
                <a:solidFill>
                  <a:srgbClr val="FF0000"/>
                </a:solidFill>
                <a:ea typeface="Times New Roman"/>
              </a:rPr>
              <a:t>清除螢幕</a:t>
            </a:r>
          </a:p>
          <a:p>
            <a:pPr hangingPunct="0"/>
            <a:r>
              <a:rPr lang="en-US" altLang="zh-TW" dirty="0">
                <a:solidFill>
                  <a:srgbClr val="161616"/>
                </a:solidFill>
                <a:ea typeface="Times New Roman"/>
              </a:rPr>
              <a:t>}</a:t>
            </a:r>
          </a:p>
          <a:p>
            <a:pPr hangingPunct="0"/>
            <a:endParaRPr lang="en-US" altLang="zh-TW" dirty="0">
              <a:solidFill>
                <a:srgbClr val="161616"/>
              </a:solidFill>
              <a:ea typeface="Times New Roman"/>
            </a:endParaRPr>
          </a:p>
          <a:p>
            <a:pPr hangingPunct="0"/>
            <a:endParaRPr lang="en-US" altLang="zh-CN" sz="2000" spc="-179" dirty="0">
              <a:solidFill>
                <a:srgbClr val="161616"/>
              </a:solidFill>
              <a:ea typeface="Times New Roman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8X8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矩陣範例</a:t>
            </a:r>
            <a:r>
              <a:rPr lang="en-US" altLang="zh-TW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>
            <a:extLst>
              <a:ext uri="{FF2B5EF4-FFF2-40B4-BE49-F238E27FC236}">
                <a16:creationId xmlns:a16="http://schemas.microsoft.com/office/drawing/2014/main" id="{BEEC8BA4-6006-4AA1-BC8F-196191FAACD1}"/>
              </a:ext>
            </a:extLst>
          </p:cNvPr>
          <p:cNvSpPr txBox="1"/>
          <p:nvPr/>
        </p:nvSpPr>
        <p:spPr>
          <a:xfrm>
            <a:off x="6096000" y="1314761"/>
            <a:ext cx="3509357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Times New Roman"/>
              </a:rPr>
              <a:t>// Display sad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sf[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neutral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nf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</a:t>
            </a:r>
          </a:p>
          <a:p>
            <a:pPr hangingPunct="0"/>
            <a:r>
              <a:rPr lang="en-US" altLang="zh-CN" dirty="0">
                <a:solidFill>
                  <a:srgbClr val="FF0000"/>
                </a:solidFill>
                <a:ea typeface="Times New Roman"/>
              </a:rPr>
              <a:t>  // Display happy face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for (int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= 0;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&lt; 8;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++)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lc.setRow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(0,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, hf[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i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]);  }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delay(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delaytime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);  }</a:t>
            </a:r>
          </a:p>
          <a:p>
            <a:pPr hangingPunct="0"/>
            <a:endParaRPr lang="en-US" altLang="zh-CN" spc="-364" dirty="0">
              <a:solidFill>
                <a:srgbClr val="161616"/>
              </a:solidFill>
              <a:latin typeface="Times New Roman"/>
              <a:ea typeface="Times New Roman"/>
            </a:endParaRP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void loop() {</a:t>
            </a:r>
          </a:p>
          <a:p>
            <a:pPr hangingPunct="0"/>
            <a:r>
              <a:rPr lang="en-US" altLang="zh-CN" dirty="0">
                <a:solidFill>
                  <a:srgbClr val="161616"/>
                </a:solidFill>
                <a:ea typeface="Times New Roman"/>
              </a:rPr>
              <a:t>  </a:t>
            </a:r>
            <a:r>
              <a:rPr lang="en-US" altLang="zh-CN" dirty="0" err="1">
                <a:solidFill>
                  <a:srgbClr val="161616"/>
                </a:solidFill>
                <a:ea typeface="Times New Roman"/>
              </a:rPr>
              <a:t>drawFaces</a:t>
            </a:r>
            <a:r>
              <a:rPr lang="en-US" altLang="zh-CN" dirty="0">
                <a:solidFill>
                  <a:srgbClr val="161616"/>
                </a:solidFill>
                <a:ea typeface="Times New Roman"/>
              </a:rPr>
              <a:t>();  }</a:t>
            </a:r>
          </a:p>
        </p:txBody>
      </p:sp>
    </p:spTree>
    <p:extLst>
      <p:ext uri="{BB962C8B-B14F-4D97-AF65-F5344CB8AC3E}">
        <p14:creationId xmlns:p14="http://schemas.microsoft.com/office/powerpoint/2010/main" val="807290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07">
            <a:extLst>
              <a:ext uri="{FF2B5EF4-FFF2-40B4-BE49-F238E27FC236}">
                <a16:creationId xmlns:a16="http://schemas.microsoft.com/office/drawing/2014/main" id="{05D8D6AB-2CF8-44D6-A7CE-60B10343E0E1}"/>
              </a:ext>
            </a:extLst>
          </p:cNvPr>
          <p:cNvSpPr txBox="1"/>
          <p:nvPr/>
        </p:nvSpPr>
        <p:spPr>
          <a:xfrm>
            <a:off x="2471624" y="3693130"/>
            <a:ext cx="37961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 </a:t>
            </a:r>
            <a:r>
              <a:rPr lang="zh-TW" altLang="en-US" sz="4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</a:t>
            </a:r>
            <a:endParaRPr lang="zh-CN" altLang="en-US" sz="4000" spc="-415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 descr="「l298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4038" y="2743382"/>
            <a:ext cx="3325856" cy="3299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4"/>
          <p:cNvSpPr txBox="1"/>
          <p:nvPr/>
        </p:nvSpPr>
        <p:spPr>
          <a:xfrm>
            <a:off x="2471623" y="2055001"/>
            <a:ext cx="7450760" cy="372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hangingPunct="0">
              <a:lnSpc>
                <a:spcPct val="119166"/>
              </a:lnSpc>
            </a:pPr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20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七段顯示器（英語：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Seven-segment</a:t>
            </a:r>
            <a:r>
              <a:rPr lang="en-US" altLang="zh-CN" sz="2400" spc="-15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）為常用</a:t>
            </a:r>
            <a:b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顯示數字的電子元件。因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為藉由七個發光二極體以不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同組合來顯示數字，所以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稱為「七劃管」、「七段數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碼管」、「七段顯示器」，由於所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有燈管全亮時所表</a:t>
            </a:r>
          </a:p>
          <a:p>
            <a:pPr indent="228600">
              <a:spcBef>
                <a:spcPts val="290"/>
              </a:spcBef>
            </a:pP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示的是「</a:t>
            </a:r>
            <a:r>
              <a:rPr lang="en-US" altLang="zh-CN" sz="2400" spc="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」，所以又稱「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字管」、「</a:t>
            </a:r>
            <a:r>
              <a:rPr lang="en-US" altLang="zh-CN" sz="2400" spc="1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CN" altLang="en-US" sz="2400" spc="2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CN" altLang="en-US" sz="2400" spc="1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顯示器」。</a:t>
            </a:r>
          </a:p>
          <a:p>
            <a:pPr>
              <a:lnSpc>
                <a:spcPts val="919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多數七段顯示器還會在右下角附加一個表示小數點的</a:t>
            </a:r>
          </a:p>
          <a:p>
            <a:pPr>
              <a:lnSpc>
                <a:spcPts val="53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28600"/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燈管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，因此也稱八段管。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B83974D8-FD43-4A20-9666-8DA4F749262C}"/>
              </a:ext>
            </a:extLst>
          </p:cNvPr>
          <p:cNvSpPr txBox="1"/>
          <p:nvPr/>
        </p:nvSpPr>
        <p:spPr>
          <a:xfrm>
            <a:off x="2471623" y="1077364"/>
            <a:ext cx="5018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共陽</a:t>
            </a:r>
            <a:r>
              <a:rPr lang="en-US" altLang="zh-TW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在馬達控制應用中，經常使用開關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包括繼電器與電晶體，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而其中經由</a:t>
            </a:r>
            <a:r>
              <a:rPr lang="zh-CN" altLang="en-US" sz="2400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電子訊號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驅動的電晶體又比繼電器等機械式開關的速度快上許多。</a:t>
            </a:r>
            <a:r>
              <a:rPr lang="zh-CN" altLang="en-US" sz="2400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一般使用</a:t>
            </a:r>
            <a:r>
              <a:rPr lang="zh-CN" altLang="en-US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z="2400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個電晶體組成的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橋式電路來做為切換的開關，並控制馬達的正轉與反轉。</a:t>
            </a:r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endParaRPr lang="en-US" altLang="zh-CN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馬達模組，其原理主要將兩組橋式電路封裝成晶片，並加上穩壓</a:t>
            </a:r>
            <a:r>
              <a:rPr lang="zh-CN" altLang="en-US" sz="24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zh-CN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，能同時驅動兩顆直流馬達或一顆步進馬達，並控制轉速。</a:t>
            </a:r>
            <a:r>
              <a:rPr lang="zh-CN" altLang="en-US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規格如下表</a:t>
            </a:r>
            <a:r>
              <a:rPr lang="en-US" altLang="zh-CN" sz="2400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CN" sz="2400" spc="-179" dirty="0">
              <a:solidFill>
                <a:srgbClr val="16161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object 2"/>
          <p:cNvGraphicFramePr>
            <a:graphicFrameLocks noGrp="1"/>
          </p:cNvGraphicFramePr>
          <p:nvPr/>
        </p:nvGraphicFramePr>
        <p:xfrm>
          <a:off x="4114536" y="4971355"/>
          <a:ext cx="3762500" cy="1652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marL="0" indent="58597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名稱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7283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說明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51638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數值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單位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indent="2621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馬達供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+5~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+35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0" indent="65532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Logic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Supply</a:t>
                      </a:r>
                      <a:r>
                        <a:rPr lang="en-US" altLang="zh-CN" sz="1200" spc="-6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Voltage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邏輯供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電範圍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00584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+5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~+7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伏特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43">
                <a:tc>
                  <a:txBody>
                    <a:bodyPr/>
                    <a:lstStyle/>
                    <a:p>
                      <a:pPr marL="0" indent="33832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Peak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驅動峰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值電流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5938">
                        <a:lnSpc>
                          <a:spcPct val="100000"/>
                        </a:lnSpc>
                      </a:pP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8557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6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745">
                <a:tc>
                  <a:txBody>
                    <a:bodyPr/>
                    <a:lstStyle/>
                    <a:p>
                      <a:pPr marL="0" indent="182117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Operating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Current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483">
                        <a:lnSpc>
                          <a:spcPct val="100000"/>
                        </a:lnSpc>
                      </a:pPr>
                      <a:r>
                        <a:rPr lang="zh-CN" altLang="en-US" sz="1200" spc="-1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邏輯工</a:t>
                      </a:r>
                      <a:r>
                        <a:rPr lang="zh-CN" altLang="en-US" sz="1200" spc="-5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作電流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48590">
                        <a:lnSpc>
                          <a:spcPct val="100000"/>
                        </a:lnSpc>
                      </a:pPr>
                      <a:r>
                        <a:rPr lang="en-US" altLang="zh-CN" sz="1200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0~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36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62357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毫安培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6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907">
                <a:tc>
                  <a:txBody>
                    <a:bodyPr/>
                    <a:lstStyle/>
                    <a:p>
                      <a:pPr marL="0" indent="208026">
                        <a:lnSpc>
                          <a:spcPct val="100000"/>
                        </a:lnSpc>
                      </a:pP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Maximum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Power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096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4121">
                        <a:lnSpc>
                          <a:spcPct val="100000"/>
                        </a:lnSpc>
                      </a:pPr>
                      <a:r>
                        <a:rPr lang="zh-CN" altLang="en-US" sz="1200" spc="-2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最大</a:t>
                      </a:r>
                      <a:r>
                        <a:rPr lang="zh-CN" altLang="en-US" sz="1200" spc="-1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功耗</a:t>
                      </a:r>
                    </a:p>
                  </a:txBody>
                  <a:tcPr marL="0" marR="0" marT="0" marB="0">
                    <a:lnL w="6096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27838">
                        <a:lnSpc>
                          <a:spcPct val="100000"/>
                        </a:lnSpc>
                      </a:pPr>
                      <a:r>
                        <a:rPr lang="en-US" altLang="zh-CN" sz="1200" spc="-3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0" marR="0" marT="0" marB="0">
                    <a:lnL w="609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37795">
                        <a:lnSpc>
                          <a:spcPct val="100000"/>
                        </a:lnSpc>
                      </a:pPr>
                      <a:r>
                        <a:rPr lang="zh-CN" altLang="en-US" sz="1200" spc="-3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瓦特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095">
                      <a:solidFill>
                        <a:srgbClr val="000000"/>
                      </a:solidFill>
                      <a:prstDash val="solid"/>
                    </a:lnR>
                    <a:lnT w="6095">
                      <a:solidFill>
                        <a:srgbClr val="000000"/>
                      </a:solidFill>
                      <a:prstDash val="solid"/>
                    </a:lnT>
                    <a:lnB w="609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99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3961241" cy="523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馬達驅動板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具備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I/O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腳</a:t>
            </a:r>
            <a:r>
              <a:rPr lang="zh-CN" altLang="en-US" spc="-3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地線與電源輸入與輸出</a:t>
            </a:r>
            <a:r>
              <a:rPr lang="zh-CN" altLang="en-US" spc="-4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，如</a:t>
            </a:r>
            <a:r>
              <a:rPr lang="zh-TW" altLang="en-US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右圖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中編號</a:t>
            </a:r>
            <a:r>
              <a:rPr lang="zh-CN" altLang="en-US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3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至編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CN" spc="-1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為兩組馬達連接端子。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為馬達工作電壓輸入，</a:t>
            </a:r>
            <a:endParaRPr lang="en-US" altLang="zh-CN" spc="-45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1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為地線。</a:t>
            </a:r>
            <a:endParaRPr lang="en-US" altLang="zh-CN" spc="-44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15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5V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電源輸出，</a:t>
            </a:r>
            <a:r>
              <a:rPr lang="zh-TW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可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供電至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spc="-7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板。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16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Enable</a:t>
            </a:r>
            <a:r>
              <a:rPr lang="en-US" altLang="zh-CN" spc="-8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bridge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，為控制馬達驅動</a:t>
            </a:r>
            <a:r>
              <a:rPr lang="zh-CN" altLang="en-US" spc="-16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IC</a:t>
            </a:r>
            <a:r>
              <a:rPr lang="en-US" altLang="zh-CN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中橋式電路的開關，預設為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，若為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Off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L298N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則無法運作。</a:t>
            </a:r>
            <a:endParaRPr lang="en-US" altLang="zh-CN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zh-CN" altLang="en-US" spc="-8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</a:t>
            </a:r>
            <a:r>
              <a:rPr lang="en-US" altLang="zh-CN" spc="-44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CN" altLang="en-US" spc="-89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altLang="zh-CN" spc="-4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條連接</a:t>
            </a:r>
            <a:r>
              <a:rPr lang="en-US" altLang="zh-CN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UNO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的腳位，</a:t>
            </a:r>
            <a:r>
              <a:rPr lang="en-US" altLang="zh-CN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CN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Times New Roman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組馬達使用兩隻腳位來控制正轉與反轉。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083" y="1652320"/>
            <a:ext cx="3353149" cy="378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0733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0350" y="1230720"/>
            <a:ext cx="6217815" cy="544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接線圖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驅動方式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3637" y="1560351"/>
            <a:ext cx="7403661" cy="39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2563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前進：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endParaRPr lang="en-US" altLang="zh-TW" sz="2800" spc="-5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後退：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1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endParaRPr lang="en-US" altLang="zh-TW" sz="2800" spc="-10" dirty="0">
              <a:solidFill>
                <a:srgbClr val="FE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spc="-10" dirty="0">
                <a:latin typeface="微軟正黑體" pitchFamily="34" charset="-120"/>
                <a:ea typeface="微軟正黑體" pitchFamily="34" charset="-120"/>
              </a:rPr>
              <a:t>停止：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  <a:r>
              <a:rPr lang="zh-TW" altLang="en-US" sz="2800" spc="-5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spc="-5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控制小車基本方式：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120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以右輪為旋轉軸心，向右進行旋轉。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以小車車體中央為旋轉軸心，向右進行旋轉。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行進間右轉：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br>
              <a:rPr lang="zh-TW" altLang="en-US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邊前進，邊進行向右轉向。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控制小車右轉方式：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2107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57005" y="1516096"/>
            <a:ext cx="7258114" cy="4641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504" indent="-457504" hangingPunct="0">
              <a:lnSpc>
                <a:spcPct val="11875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不動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7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以左輪為旋轉軸心，向左進行旋轉。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70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原地左轉：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前進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後退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小車不會向前移動。</a:t>
            </a:r>
          </a:p>
          <a:p>
            <a:pPr indent="457504">
              <a:spcBef>
                <a:spcPts val="365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以小車車體中央為旋轉軸心，向左進行旋轉。</a:t>
            </a:r>
            <a:endParaRPr lang="en-US" altLang="zh-TW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457504">
              <a:spcBef>
                <a:spcPts val="365"/>
              </a:spcBef>
            </a:pPr>
            <a:endParaRPr lang="zh-TW" altLang="en-US" sz="2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504" indent="-457504" hangingPunct="0">
              <a:lnSpc>
                <a:spcPct val="118750"/>
              </a:lnSpc>
              <a:spcBef>
                <a:spcPts val="39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•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行進間左轉：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右輪速度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快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，左輪速度</a:t>
            </a:r>
            <a:r>
              <a:rPr lang="zh-TW" altLang="en-US" sz="2800" dirty="0">
                <a:solidFill>
                  <a:srgbClr val="FE0000"/>
                </a:solidFill>
                <a:latin typeface="微軟正黑體" pitchFamily="34" charset="-120"/>
                <a:ea typeface="微軟正黑體" pitchFamily="34" charset="-120"/>
              </a:rPr>
              <a:t>慢</a:t>
            </a:r>
            <a:br>
              <a:rPr lang="zh-TW" altLang="en-US" sz="32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邊前進，邊進行向左轉向。</a:t>
            </a: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控制小車左轉方式：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772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3952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5;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6;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9;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= 10;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Speed = 125;</a:t>
            </a:r>
          </a:p>
          <a:p>
            <a:pPr indent="304800" hangingPunct="0">
              <a:lnSpc>
                <a:spcPct val="135416"/>
              </a:lnSpc>
            </a:pPr>
            <a:endParaRPr lang="en-US" altLang="zh-CN" sz="1600" spc="-2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setup()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pinMode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OUTPUT);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28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45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607579" y="1363635"/>
            <a:ext cx="3382160" cy="2623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528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delay(1000);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2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17"/>
          <p:cNvSpPr txBox="1"/>
          <p:nvPr/>
        </p:nvSpPr>
        <p:spPr>
          <a:xfrm>
            <a:off x="2594327" y="1363635"/>
            <a:ext cx="3382160" cy="528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zh-TW" altLang="en-US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analogWrite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rBk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Speed);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delay(3000);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TextBox 396">
            <a:extLst>
              <a:ext uri="{FF2B5EF4-FFF2-40B4-BE49-F238E27FC236}">
                <a16:creationId xmlns:a16="http://schemas.microsoft.com/office/drawing/2014/main" id="{61A88D73-15FB-476E-8522-682EDEE7BE42}"/>
              </a:ext>
            </a:extLst>
          </p:cNvPr>
          <p:cNvSpPr txBox="1"/>
          <p:nvPr/>
        </p:nvSpPr>
        <p:spPr>
          <a:xfrm>
            <a:off x="2471622" y="699208"/>
            <a:ext cx="523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L298N </a:t>
            </a:r>
            <a:r>
              <a:rPr lang="zh-TW" altLang="en-US" sz="36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馬達模組</a:t>
            </a:r>
            <a:endParaRPr lang="zh-CN" altLang="en-US" sz="36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317"/>
          <p:cNvSpPr txBox="1"/>
          <p:nvPr/>
        </p:nvSpPr>
        <p:spPr>
          <a:xfrm>
            <a:off x="6023295" y="1373422"/>
            <a:ext cx="3382160" cy="4617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void loop() {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cGo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cBack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turnL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turnR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spinL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spinR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CN" sz="1600" spc="-2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cStop</a:t>
            </a: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();</a:t>
            </a:r>
          </a:p>
          <a:p>
            <a:pPr indent="304800" hangingPunct="0">
              <a:lnSpc>
                <a:spcPct val="13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8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6"/>
          <p:cNvSpPr txBox="1"/>
          <p:nvPr/>
        </p:nvSpPr>
        <p:spPr>
          <a:xfrm>
            <a:off x="2471622" y="1077364"/>
            <a:ext cx="48186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數字腳位及排列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C0AFE5-D8DF-404E-8C2F-B0DC5D05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79" y="2424439"/>
            <a:ext cx="1848023" cy="36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0B1E04-EF25-4324-B58C-7DBC3CC13383}"/>
              </a:ext>
            </a:extLst>
          </p:cNvPr>
          <p:cNvSpPr/>
          <p:nvPr/>
        </p:nvSpPr>
        <p:spPr>
          <a:xfrm>
            <a:off x="8276879" y="1839664"/>
            <a:ext cx="1848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⑧⑦</a:t>
            </a:r>
            <a:r>
              <a:rPr lang="zh-CN" altLang="en-US" sz="32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②③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5F1902-73D2-4F59-AC76-2A8A624B4A0A}"/>
              </a:ext>
            </a:extLst>
          </p:cNvPr>
          <p:cNvSpPr/>
          <p:nvPr/>
        </p:nvSpPr>
        <p:spPr>
          <a:xfrm>
            <a:off x="8277053" y="6089939"/>
            <a:ext cx="1848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⑥⑤  ④⑨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398"/>
          <p:cNvSpPr txBox="1"/>
          <p:nvPr/>
        </p:nvSpPr>
        <p:spPr>
          <a:xfrm>
            <a:off x="2471623" y="1981168"/>
            <a:ext cx="3213100" cy="2895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</a:t>
            </a:r>
          </a:p>
          <a:p>
            <a:pPr>
              <a:lnSpc>
                <a:spcPts val="894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spc="-10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spc="-15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en-US" altLang="zh-CN" sz="2400" spc="-6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400" spc="-17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UNO</a:t>
            </a:r>
          </a:p>
          <a:p>
            <a:pPr>
              <a:lnSpc>
                <a:spcPts val="86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面包板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16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220Ω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電阻</a:t>
            </a:r>
            <a:r>
              <a:rPr lang="zh-CN" altLang="en-US" sz="2400" spc="-23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宋体"/>
              </a:rPr>
              <a:t> </a:t>
            </a:r>
            <a:r>
              <a:rPr lang="en-US" altLang="zh-CN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</a:p>
          <a:p>
            <a:pPr>
              <a:lnSpc>
                <a:spcPts val="850"/>
              </a:lnSpc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0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en-US" altLang="zh-CN" sz="3000" spc="-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CN" altLang="en-US" sz="24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七段數字顯示器</a:t>
            </a:r>
          </a:p>
        </p:txBody>
      </p:sp>
      <p:sp>
        <p:nvSpPr>
          <p:cNvPr id="4" name="TextBox 396">
            <a:extLst>
              <a:ext uri="{FF2B5EF4-FFF2-40B4-BE49-F238E27FC236}">
                <a16:creationId xmlns:a16="http://schemas.microsoft.com/office/drawing/2014/main" id="{B595C712-EBD2-4DD1-A4D4-994782A9F12C}"/>
              </a:ext>
            </a:extLst>
          </p:cNvPr>
          <p:cNvSpPr txBox="1"/>
          <p:nvPr/>
        </p:nvSpPr>
        <p:spPr>
          <a:xfrm>
            <a:off x="2471622" y="1077364"/>
            <a:ext cx="51843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實作：</a:t>
            </a:r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七段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TW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01" name="TextBox 401"/>
          <p:cNvSpPr txBox="1"/>
          <p:nvPr/>
        </p:nvSpPr>
        <p:spPr>
          <a:xfrm>
            <a:off x="3085876" y="1631362"/>
            <a:ext cx="1768757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0000001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1001111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0010010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0000110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1001100</a:t>
            </a:r>
          </a:p>
          <a:p>
            <a:pPr>
              <a:lnSpc>
                <a:spcPts val="1005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CN" sz="2000" spc="5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0100100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0001111</a:t>
            </a:r>
          </a:p>
          <a:p>
            <a:pPr>
              <a:lnSpc>
                <a:spcPts val="1010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CN" sz="2000" spc="8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0000000</a:t>
            </a:r>
          </a:p>
          <a:p>
            <a:pPr>
              <a:lnSpc>
                <a:spcPts val="994"/>
              </a:lnSpc>
            </a:pP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spc="89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en-US" altLang="zh-CN" sz="2000" spc="5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CN" sz="2000" spc="94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0000100</a:t>
            </a:r>
          </a:p>
        </p:txBody>
      </p:sp>
      <p:sp>
        <p:nvSpPr>
          <p:cNvPr id="6" name="TextBox 396">
            <a:extLst>
              <a:ext uri="{FF2B5EF4-FFF2-40B4-BE49-F238E27FC236}">
                <a16:creationId xmlns:a16="http://schemas.microsoft.com/office/drawing/2014/main" id="{F54090C2-F8CF-44FF-825B-2CC3B00A29A9}"/>
              </a:ext>
            </a:extLst>
          </p:cNvPr>
          <p:cNvSpPr txBox="1"/>
          <p:nvPr/>
        </p:nvSpPr>
        <p:spPr>
          <a:xfrm>
            <a:off x="2471623" y="1077364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zh-CN" altLang="en-US" sz="4000" b="1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代碼表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9;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&gt; -1;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--)</a:t>
            </a:r>
          </a:p>
          <a:p>
            <a:r>
              <a:rPr lang="en-US" altLang="zh-TW" sz="2000" dirty="0"/>
              <a:t>    for (int j = 2; j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][j - 2]);</a:t>
            </a:r>
          </a:p>
          <a:p>
            <a:r>
              <a:rPr lang="en-US" altLang="zh-TW" sz="2000" dirty="0"/>
              <a:t>  delay(200);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60D82FE-0290-4F9E-ABC2-8447C7864CA0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Ex1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">
            <a:extLst>
              <a:ext uri="{FF2B5EF4-FFF2-40B4-BE49-F238E27FC236}">
                <a16:creationId xmlns:a16="http://schemas.microsoft.com/office/drawing/2014/main" id="{FB442223-26C6-424A-98F9-E0D6716F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2F9DA-DC18-44F8-8022-4E12897196C7}"/>
              </a:ext>
            </a:extLst>
          </p:cNvPr>
          <p:cNvSpPr/>
          <p:nvPr/>
        </p:nvSpPr>
        <p:spPr>
          <a:xfrm>
            <a:off x="2757951" y="1257362"/>
            <a:ext cx="304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int num = 0</a:t>
            </a:r>
          </a:p>
          <a:p>
            <a:r>
              <a:rPr lang="en-US" altLang="zh-TW" sz="2000" dirty="0"/>
              <a:t>int X[10][8] =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{0, 0, 0, 0, 0, 0, 1, 0},    //0</a:t>
            </a:r>
          </a:p>
          <a:p>
            <a:r>
              <a:rPr lang="en-US" altLang="zh-TW" sz="2000" dirty="0"/>
              <a:t>  {1, 0, 0, 1, 1, 1, 1, 0},    //1</a:t>
            </a:r>
          </a:p>
          <a:p>
            <a:r>
              <a:rPr lang="en-US" altLang="zh-TW" sz="2000" dirty="0"/>
              <a:t>  {0, 0, 1, 0, 0, 1, 0, 0},    //2</a:t>
            </a:r>
          </a:p>
          <a:p>
            <a:r>
              <a:rPr lang="en-US" altLang="zh-TW" sz="2000" dirty="0"/>
              <a:t>  {0, 0, 0, 0, 1, 1, 0, 0},    //3</a:t>
            </a:r>
          </a:p>
          <a:p>
            <a:r>
              <a:rPr lang="en-US" altLang="zh-TW" sz="2000" dirty="0"/>
              <a:t>  {0, 1, 0, 0, 1, 0, 0, 0},    //4</a:t>
            </a:r>
          </a:p>
          <a:p>
            <a:r>
              <a:rPr lang="en-US" altLang="zh-TW" sz="2000" dirty="0"/>
              <a:t>  {0, 1, 0, 0, 1, 0, 0, 0},    //5</a:t>
            </a:r>
          </a:p>
          <a:p>
            <a:r>
              <a:rPr lang="en-US" altLang="zh-TW" sz="2000" dirty="0"/>
              <a:t>  {0, 1, 0, 0, 0, 0, 0, 0},    //6</a:t>
            </a:r>
          </a:p>
          <a:p>
            <a:r>
              <a:rPr lang="en-US" altLang="zh-TW" sz="2000" dirty="0"/>
              <a:t>  {0, 0, 0, 1, 1, 1, 1, 0},    //7</a:t>
            </a:r>
          </a:p>
          <a:p>
            <a:r>
              <a:rPr lang="en-US" altLang="zh-TW" sz="2000" dirty="0"/>
              <a:t>  {0, 0, 0, 0, 0, 0, 0, 0},    //8</a:t>
            </a:r>
          </a:p>
          <a:p>
            <a:r>
              <a:rPr lang="en-US" altLang="zh-TW" sz="2000" dirty="0"/>
              <a:t>  {0, 0, 0, 0, 1, 0, 0, 0}     //9</a:t>
            </a:r>
          </a:p>
          <a:p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69E44-C6CD-4165-866F-00EB85838EDD}"/>
              </a:ext>
            </a:extLst>
          </p:cNvPr>
          <p:cNvSpPr/>
          <p:nvPr/>
        </p:nvSpPr>
        <p:spPr>
          <a:xfrm>
            <a:off x="6095999" y="1265675"/>
            <a:ext cx="33389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void setup()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</a:t>
            </a:r>
            <a:r>
              <a:rPr lang="en-US" altLang="zh-TW" sz="2000" dirty="0" err="1"/>
              <a:t>Serial.begin</a:t>
            </a:r>
            <a:r>
              <a:rPr lang="en-US" altLang="zh-TW" sz="2000" dirty="0"/>
              <a:t>(9600);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pinMode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OUTPUT);</a:t>
            </a:r>
          </a:p>
          <a:p>
            <a:r>
              <a:rPr lang="en-US" altLang="zh-TW" sz="2000" dirty="0"/>
              <a:t>}</a:t>
            </a:r>
          </a:p>
          <a:p>
            <a:endParaRPr lang="en-US" altLang="zh-TW" sz="2000" dirty="0"/>
          </a:p>
          <a:p>
            <a:r>
              <a:rPr lang="en-US" altLang="zh-TW" sz="2000" dirty="0"/>
              <a:t>void loop()</a:t>
            </a:r>
          </a:p>
          <a:p>
            <a:r>
              <a:rPr lang="en-US" altLang="zh-TW" sz="2000" dirty="0"/>
              <a:t>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Serial.available</a:t>
            </a:r>
            <a:r>
              <a:rPr lang="en-US" altLang="zh-TW" sz="2000" dirty="0"/>
              <a:t>() &gt; 0)</a:t>
            </a:r>
          </a:p>
          <a:p>
            <a:r>
              <a:rPr lang="en-US" altLang="zh-TW" sz="2000" dirty="0"/>
              <a:t>  {</a:t>
            </a:r>
          </a:p>
          <a:p>
            <a:r>
              <a:rPr lang="en-US" altLang="zh-TW" sz="2000" dirty="0"/>
              <a:t>    num = </a:t>
            </a:r>
            <a:r>
              <a:rPr lang="en-US" altLang="zh-TW" sz="2000" dirty="0" err="1"/>
              <a:t>Serial.parseInt</a:t>
            </a:r>
            <a:r>
              <a:rPr lang="en-US" altLang="zh-TW" sz="2000" dirty="0"/>
              <a:t>();</a:t>
            </a:r>
          </a:p>
          <a:p>
            <a:r>
              <a:rPr lang="en-US" altLang="zh-TW" sz="2000" dirty="0"/>
              <a:t>    num = constrain(num, 0, 9);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  for (int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2;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digitalWrite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X[num][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- 2]);</a:t>
            </a:r>
          </a:p>
          <a:p>
            <a:r>
              <a:rPr lang="en-US" altLang="zh-TW" sz="2000" dirty="0"/>
              <a:t>  delay(1000);</a:t>
            </a:r>
          </a:p>
          <a:p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8" name="TextBox 396">
            <a:extLst>
              <a:ext uri="{FF2B5EF4-FFF2-40B4-BE49-F238E27FC236}">
                <a16:creationId xmlns:a16="http://schemas.microsoft.com/office/drawing/2014/main" id="{231B16D3-CF59-45F8-AAC7-0D068BE7C69A}"/>
              </a:ext>
            </a:extLst>
          </p:cNvPr>
          <p:cNvSpPr txBox="1"/>
          <p:nvPr/>
        </p:nvSpPr>
        <p:spPr>
          <a:xfrm>
            <a:off x="2471623" y="699208"/>
            <a:ext cx="4241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Ex2</a:t>
            </a:r>
            <a:r>
              <a:rPr lang="zh-TW" altLang="en-US" sz="4000" b="1" spc="-5" dirty="0">
                <a:solidFill>
                  <a:srgbClr val="16161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CN" altLang="en-US" sz="4000" b="1" dirty="0">
              <a:solidFill>
                <a:srgbClr val="16161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366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2849</Words>
  <Application>Microsoft Office PowerPoint</Application>
  <PresentationFormat>寬螢幕</PresentationFormat>
  <Paragraphs>527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inherit</vt:lpstr>
      <vt:lpstr>宋体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bck10g_teacher</dc:creator>
  <cp:lastModifiedBy>bck10g_NB_10</cp:lastModifiedBy>
  <cp:revision>17</cp:revision>
  <dcterms:created xsi:type="dcterms:W3CDTF">2019-09-02T05:35:16Z</dcterms:created>
  <dcterms:modified xsi:type="dcterms:W3CDTF">2019-09-12T10:00:52Z</dcterms:modified>
</cp:coreProperties>
</file>